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Roboto Thin"/>
      <p:regular r:id="rId102"/>
      <p:bold r:id="rId103"/>
      <p:italic r:id="rId104"/>
      <p:boldItalic r:id="rId105"/>
    </p:embeddedFont>
    <p:embeddedFont>
      <p:font typeface="Roboto Medium"/>
      <p:regular r:id="rId106"/>
      <p:bold r:id="rId107"/>
      <p:italic r:id="rId108"/>
      <p:boldItalic r:id="rId109"/>
    </p:embeddedFont>
    <p:embeddedFont>
      <p:font typeface="Roboto"/>
      <p:regular r:id="rId110"/>
      <p:bold r:id="rId111"/>
      <p:italic r:id="rId112"/>
      <p:boldItalic r:id="rId113"/>
    </p:embeddedFont>
    <p:embeddedFont>
      <p:font typeface="Inconsolata"/>
      <p:regular r:id="rId114"/>
      <p:bold r:id="rId115"/>
    </p:embeddedFont>
    <p:embeddedFont>
      <p:font typeface="Roboto Light"/>
      <p:regular r:id="rId116"/>
      <p:bold r:id="rId117"/>
      <p:italic r:id="rId118"/>
      <p:boldItalic r:id="rId119"/>
    </p:embeddedFont>
    <p:embeddedFont>
      <p:font typeface="Roboto Mon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85225C6-7E70-45F0-9EFC-FBAB8791CFC5}">
  <a:tblStyle styleId="{585225C6-7E70-45F0-9EFC-FBAB8791C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Medium-bold.fntdata"/><Relationship Id="rId106" Type="http://schemas.openxmlformats.org/officeDocument/2006/relationships/font" Target="fonts/RobotoMedium-regular.fntdata"/><Relationship Id="rId105" Type="http://schemas.openxmlformats.org/officeDocument/2006/relationships/font" Target="fonts/RobotoThin-boldItalic.fntdata"/><Relationship Id="rId104" Type="http://schemas.openxmlformats.org/officeDocument/2006/relationships/font" Target="fonts/RobotoThin-italic.fntdata"/><Relationship Id="rId109" Type="http://schemas.openxmlformats.org/officeDocument/2006/relationships/font" Target="fonts/RobotoMedium-boldItalic.fntdata"/><Relationship Id="rId108" Type="http://schemas.openxmlformats.org/officeDocument/2006/relationships/font" Target="fonts/RobotoMedium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Thin-bold.fntdata"/><Relationship Id="rId102" Type="http://schemas.openxmlformats.org/officeDocument/2006/relationships/font" Target="fonts/RobotoThin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Mono-bold.fntdata"/><Relationship Id="rId25" Type="http://schemas.openxmlformats.org/officeDocument/2006/relationships/slide" Target="slides/slide20.xml"/><Relationship Id="rId120" Type="http://schemas.openxmlformats.org/officeDocument/2006/relationships/font" Target="fonts/RobotoMon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Mono-boldItalic.fntdata"/><Relationship Id="rId122" Type="http://schemas.openxmlformats.org/officeDocument/2006/relationships/font" Target="fonts/RobotoMon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Light-italic.fntdata"/><Relationship Id="rId117" Type="http://schemas.openxmlformats.org/officeDocument/2006/relationships/font" Target="fonts/RobotoLight-bold.fntdata"/><Relationship Id="rId116" Type="http://schemas.openxmlformats.org/officeDocument/2006/relationships/font" Target="fonts/RobotoLight-regular.fntdata"/><Relationship Id="rId115" Type="http://schemas.openxmlformats.org/officeDocument/2006/relationships/font" Target="fonts/Inconsolata-bold.fntdata"/><Relationship Id="rId119" Type="http://schemas.openxmlformats.org/officeDocument/2006/relationships/font" Target="fonts/RobotoLight-boldItalic.fntdata"/><Relationship Id="rId15" Type="http://schemas.openxmlformats.org/officeDocument/2006/relationships/slide" Target="slides/slide10.xml"/><Relationship Id="rId110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Inconsolata-regular.fntdata"/><Relationship Id="rId18" Type="http://schemas.openxmlformats.org/officeDocument/2006/relationships/slide" Target="slides/slide13.xml"/><Relationship Id="rId113" Type="http://schemas.openxmlformats.org/officeDocument/2006/relationships/font" Target="fonts/Roboto-boldItalic.fntdata"/><Relationship Id="rId112" Type="http://schemas.openxmlformats.org/officeDocument/2006/relationships/font" Target="fonts/Roboto-italic.fntdata"/><Relationship Id="rId111" Type="http://schemas.openxmlformats.org/officeDocument/2006/relationships/font" Target="fonts/Roboto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dnet.com/article/can-the-internet-exist-without-linux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80d3bc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80d3bc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f896db6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f896db6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ef49a4b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ef49a4b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f896db6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f896db6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https://www.zdnet.com/article/can-the-internet-exist-without-linux/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f896db66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f896db6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shutterstock_732692350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f896db66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f896db66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f896db66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f896db66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f896db66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f896db66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shutterstock_413733049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f896db66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f896db6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shutterstock_488480038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f896db66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f896db66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f896db66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f896db66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f896db66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f896db66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f896db6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f896db6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f896db66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f896db66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shutterstock_185734466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f896db66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f896db66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80d3bca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80d3bca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80d3bca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80d3bca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5f896db66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5f896db66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f896db66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f896db66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f896db66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f896db66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ef49a4b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ef49a4b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f896db66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f896db66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f896db66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f896db66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f896db66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f896db66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f896db66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f896db66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f896db66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f896db66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f896db66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5f896db66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5f896db66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5f896db66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f896db66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f896db66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f896db66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f896db66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5f896db66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5f896db66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f896db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f896db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shutterstock_596101424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f896db66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f896db66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f896db66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f896db66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f896db66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f896db66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f896db66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f896db66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f896db66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5f896db66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f896db66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f896db66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f896db66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f896db66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f896db66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f896db66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f896db66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5f896db66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f896db66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f896db66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f896db6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f896db6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f896db66d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f896db66d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5ebad108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5ebad108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ebad108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ebad108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5ebad108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5ebad108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5ebad1084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5ebad1084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ebad1084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ebad1084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ebad1084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ebad1084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e4f146b6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e4f146b6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5ebad1084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5ebad1084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ebad1084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ebad1084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shutterstock_1361601656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f896db66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f896db66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shutterstock_534253945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ebad1084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ebad1084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e4f146b64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e4f146b6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5ebad1084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5ebad1084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5e4f146b6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5e4f146b6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5e4f146b64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5e4f146b64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e4f146b64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e4f146b64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e7b87ea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e7b87ea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5e4f146b6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5e4f146b6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ebad1084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ebad1084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ebad1084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ebad1084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f896db6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f896db6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ebad1084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ebad1084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e7b87ea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e7b87ea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ebad1084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5ebad1084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shutterstock_399143986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5ebad1084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5ebad1084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5ebad1084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5ebad1084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ebad1084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ebad1084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5ebad1084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5ebad108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shutterstock_1204467562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ebad1084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5ebad1084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5e4f146b64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5e4f146b64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e4f146b64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e4f146b64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ef49a4b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5ef49a4b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e4f146b64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5e4f146b64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e4f146b64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e4f146b6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ec26806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ec26806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shutterstock_1363031105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5ec26806e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5ec26806e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5ec26806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5ec26806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5e4f146b64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5e4f146b64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5e4f146b64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5e4f146b64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5e4f146b64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5e4f146b64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5e4f146b64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5e4f146b6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5e4f146b64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5e4f146b64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ef49a4b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ef49a4b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5ebad1084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5ebad1084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shutterstock_1183509634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5ebad1084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5ebad1084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shutterstock_185734466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5ebad108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5ebad108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5ec26806e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5ec26806e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shutterstock_518721298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5ec26806e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5ec26806e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5e4f146b64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5e4f146b64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5e4f146b64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5e4f146b6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4.png"/><Relationship Id="rId6" Type="http://schemas.openxmlformats.org/officeDocument/2006/relationships/image" Target="../media/image73.png"/><Relationship Id="rId7" Type="http://schemas.openxmlformats.org/officeDocument/2006/relationships/image" Target="../media/image63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8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8" name="Google Shape;101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zdnet.com/article/can-the-internet-exist-without-linux/" TargetMode="External"/><Relationship Id="rId4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Relationship Id="rId4" Type="http://schemas.openxmlformats.org/officeDocument/2006/relationships/hyperlink" Target="https://w3techs.com/technologies/overview/operating_system/al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1.png"/><Relationship Id="rId4" Type="http://schemas.openxmlformats.org/officeDocument/2006/relationships/image" Target="../media/image125.png"/><Relationship Id="rId5" Type="http://schemas.openxmlformats.org/officeDocument/2006/relationships/image" Target="../media/image124.png"/><Relationship Id="rId6" Type="http://schemas.openxmlformats.org/officeDocument/2006/relationships/image" Target="../media/image128.png"/><Relationship Id="rId7" Type="http://schemas.openxmlformats.org/officeDocument/2006/relationships/image" Target="../media/image1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3.png"/><Relationship Id="rId4" Type="http://schemas.openxmlformats.org/officeDocument/2006/relationships/image" Target="../media/image1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8.png"/><Relationship Id="rId4" Type="http://schemas.openxmlformats.org/officeDocument/2006/relationships/image" Target="../media/image1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5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7.png"/><Relationship Id="rId4" Type="http://schemas.openxmlformats.org/officeDocument/2006/relationships/image" Target="../media/image10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1.png"/><Relationship Id="rId4" Type="http://schemas.openxmlformats.org/officeDocument/2006/relationships/image" Target="../media/image141.png"/><Relationship Id="rId5" Type="http://schemas.openxmlformats.org/officeDocument/2006/relationships/image" Target="../media/image1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Introduction to Linux</a:t>
            </a:r>
            <a:endParaRPr sz="3000"/>
          </a:p>
        </p:txBody>
      </p:sp>
      <p:sp>
        <p:nvSpPr>
          <p:cNvPr id="1024" name="Google Shape;1024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1 Day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History and Distributions</a:t>
            </a:r>
            <a:endParaRPr/>
          </a:p>
        </p:txBody>
      </p:sp>
      <p:sp>
        <p:nvSpPr>
          <p:cNvPr id="1111" name="Google Shape;1111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/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operating system (OS)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a platform that allows users to install and run applications on a machine.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8" name="Google Shape;1118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Linux</a:t>
            </a:r>
            <a:endParaRPr/>
          </a:p>
        </p:txBody>
      </p:sp>
      <p:sp>
        <p:nvSpPr>
          <p:cNvPr id="1126" name="Google Shape;1126;p64"/>
          <p:cNvSpPr txBox="1"/>
          <p:nvPr>
            <p:ph idx="1" type="subTitle"/>
          </p:nvPr>
        </p:nvSpPr>
        <p:spPr>
          <a:xfrm>
            <a:off x="0" y="675975"/>
            <a:ext cx="9382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Windows, Mac OS X, and Linux are all examples of operating systems. </a:t>
            </a:r>
            <a:endParaRPr sz="2100"/>
          </a:p>
        </p:txBody>
      </p:sp>
      <p:sp>
        <p:nvSpPr>
          <p:cNvPr id="1127" name="Google Shape;112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899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575" y="1781325"/>
            <a:ext cx="2235999" cy="2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5"/>
          <p:cNvSpPr txBox="1"/>
          <p:nvPr>
            <p:ph type="title"/>
          </p:nvPr>
        </p:nvSpPr>
        <p:spPr>
          <a:xfrm>
            <a:off x="657300" y="2298075"/>
            <a:ext cx="78294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By W3Cook's analysis of Alexa's data, 96.3% of the top one million web servers are running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Linux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The remainder is split between Windows, 1.9%, and FreeBSD, 1.8%.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—Steven J. Vaughan-Nichols</a:t>
            </a:r>
            <a:endParaRPr i="1"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7" name="Google Shape;113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zdnet.com</a:t>
            </a:r>
            <a:endParaRPr/>
          </a:p>
        </p:txBody>
      </p:sp>
      <p:pic>
        <p:nvPicPr>
          <p:cNvPr id="1138" name="Google Shape;113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975" y="565525"/>
            <a:ext cx="1980050" cy="17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6"/>
          <p:cNvSpPr txBox="1"/>
          <p:nvPr>
            <p:ph type="title"/>
          </p:nvPr>
        </p:nvSpPr>
        <p:spPr>
          <a:xfrm>
            <a:off x="-12300" y="0"/>
            <a:ext cx="6124200" cy="1662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Most enterprise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networks feature at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least one Linux machine.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/>
          <p:nvPr>
            <p:ph type="title"/>
          </p:nvPr>
        </p:nvSpPr>
        <p:spPr>
          <a:xfrm>
            <a:off x="2530950" y="14279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Windows and OS X, Linux is free, open source software (FOSS).</a:t>
            </a:r>
            <a:endParaRPr/>
          </a:p>
        </p:txBody>
      </p:sp>
      <p:sp>
        <p:nvSpPr>
          <p:cNvPr id="1153" name="Google Shape;1153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8"/>
          <p:cNvSpPr txBox="1"/>
          <p:nvPr>
            <p:ph type="title"/>
          </p:nvPr>
        </p:nvSpPr>
        <p:spPr>
          <a:xfrm>
            <a:off x="12300" y="1125550"/>
            <a:ext cx="9131700" cy="273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Anyone can modify the source code.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1" name="Google Shape;116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69"/>
          <p:cNvSpPr txBox="1"/>
          <p:nvPr>
            <p:ph type="title"/>
          </p:nvPr>
        </p:nvSpPr>
        <p:spPr>
          <a:xfrm>
            <a:off x="-12300" y="524850"/>
            <a:ext cx="4002600" cy="3162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the early days of computers, researchers and students needed an inexpensive and accessible operating system to modify and learn from.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9" name="Google Shape;116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70"/>
          <p:cNvSpPr txBox="1"/>
          <p:nvPr>
            <p:ph type="title"/>
          </p:nvPr>
        </p:nvSpPr>
        <p:spPr>
          <a:xfrm>
            <a:off x="118900" y="131225"/>
            <a:ext cx="8081700" cy="3162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Most tools in the hacker / security community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still published as open-source.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7" name="Google Shape;117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0"/>
          <p:cNvSpPr/>
          <p:nvPr/>
        </p:nvSpPr>
        <p:spPr>
          <a:xfrm>
            <a:off x="511725" y="1370050"/>
            <a:ext cx="3004800" cy="3004800"/>
          </a:xfrm>
          <a:prstGeom prst="ellipse">
            <a:avLst/>
          </a:prstGeom>
          <a:solidFill>
            <a:srgbClr val="FFFFFF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Free software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and information is prevalent in the industry. Almost all the tools we’ll use in class are open source.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Distributions</a:t>
            </a:r>
            <a:endParaRPr/>
          </a:p>
        </p:txBody>
      </p:sp>
      <p:sp>
        <p:nvSpPr>
          <p:cNvPr id="1185" name="Google Shape;118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</a:t>
            </a:r>
            <a:r>
              <a:rPr lang="en">
                <a:solidFill>
                  <a:schemeClr val="dk1"/>
                </a:solidFill>
              </a:rPr>
              <a:t>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Name three of the most important Linux distributions.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Navigate the Linux file structure using the command line.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Manage processes with the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commands.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Install packages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Edit configuration files using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2"/>
          <p:cNvSpPr txBox="1"/>
          <p:nvPr>
            <p:ph type="title"/>
          </p:nvPr>
        </p:nvSpPr>
        <p:spPr>
          <a:xfrm>
            <a:off x="1977950" y="2078600"/>
            <a:ext cx="63321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Distributions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special-purpose variants of the operating system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Distributions</a:t>
            </a:r>
            <a:endParaRPr/>
          </a:p>
        </p:txBody>
      </p:sp>
      <p:sp>
        <p:nvSpPr>
          <p:cNvPr id="1200" name="Google Shape;1200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course, we’ll use two distributions: Ubuntu and Kali Linux. </a:t>
            </a:r>
            <a:endParaRPr/>
          </a:p>
        </p:txBody>
      </p:sp>
      <p:sp>
        <p:nvSpPr>
          <p:cNvPr id="1201" name="Google Shape;1201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Ubuntu</a:t>
            </a:r>
            <a:r>
              <a:rPr lang="en" sz="1800"/>
              <a:t> is geared towards general-purpose users.</a:t>
            </a:r>
            <a:endParaRPr sz="1800"/>
          </a:p>
        </p:txBody>
      </p:sp>
      <p:sp>
        <p:nvSpPr>
          <p:cNvPr id="1203" name="Google Shape;1203;p7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Ubuntu </a:t>
            </a:r>
            <a:endParaRPr sz="2400"/>
          </a:p>
        </p:txBody>
      </p:sp>
      <p:sp>
        <p:nvSpPr>
          <p:cNvPr id="1204" name="Google Shape;1204;p7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Kali </a:t>
            </a:r>
            <a:r>
              <a:rPr lang="en" sz="1800"/>
              <a:t>is designed specifically for security professionals. </a:t>
            </a:r>
            <a:endParaRPr sz="1800"/>
          </a:p>
        </p:txBody>
      </p:sp>
      <p:sp>
        <p:nvSpPr>
          <p:cNvPr id="1205" name="Google Shape;1205;p7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Kali Linux</a:t>
            </a:r>
            <a:endParaRPr sz="2400"/>
          </a:p>
        </p:txBody>
      </p:sp>
      <p:pic>
        <p:nvPicPr>
          <p:cNvPr id="1206" name="Google Shape;12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50" y="2789350"/>
            <a:ext cx="2223700" cy="18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950" y="2735400"/>
            <a:ext cx="1731205" cy="21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Distributions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Ubuntu and Kali Linux are both specialized versions of a distribution called Debian. </a:t>
            </a:r>
            <a:endParaRPr sz="2400"/>
          </a:p>
        </p:txBody>
      </p:sp>
      <p:sp>
        <p:nvSpPr>
          <p:cNvPr id="1215" name="Google Shape;1215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645874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Servers </a:t>
            </a:r>
            <a:endParaRPr/>
          </a:p>
        </p:txBody>
      </p:sp>
      <p:sp>
        <p:nvSpPr>
          <p:cNvPr id="1223" name="Google Shape;1223;p75"/>
          <p:cNvSpPr txBox="1"/>
          <p:nvPr>
            <p:ph idx="1" type="subTitle"/>
          </p:nvPr>
        </p:nvSpPr>
        <p:spPr>
          <a:xfrm>
            <a:off x="0" y="1007825"/>
            <a:ext cx="4747800" cy="291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order to conserve as many resources as possible, most production Linux servers don’t offer a graphical interface.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Therefore knowledge of the command-line is essential for understanding Linux. </a:t>
            </a:r>
            <a:endParaRPr b="1" sz="2000"/>
          </a:p>
        </p:txBody>
      </p:sp>
      <p:sp>
        <p:nvSpPr>
          <p:cNvPr id="1224" name="Google Shape;1224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675975"/>
            <a:ext cx="4270801" cy="421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75"/>
          <p:cNvCxnSpPr/>
          <p:nvPr/>
        </p:nvCxnSpPr>
        <p:spPr>
          <a:xfrm>
            <a:off x="461625" y="2630050"/>
            <a:ext cx="28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236" name="Google Shape;12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7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8" name="Google Shape;1238;p76"/>
          <p:cNvSpPr txBox="1"/>
          <p:nvPr>
            <p:ph type="title"/>
          </p:nvPr>
        </p:nvSpPr>
        <p:spPr>
          <a:xfrm>
            <a:off x="-12300" y="675975"/>
            <a:ext cx="4984500" cy="30108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These command-line only machines are called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00"/>
                </a:solidFill>
                <a:latin typeface="Roboto Light"/>
                <a:ea typeface="Roboto Light"/>
                <a:cs typeface="Roboto Light"/>
                <a:sym typeface="Roboto Light"/>
              </a:rPr>
              <a:t>headless servers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9" name="Google Shape;1239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5" name="Google Shape;1245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Distribution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are a system administrator at </a:t>
            </a:r>
            <a:r>
              <a:rPr i="1" lang="en" sz="1600"/>
              <a:t>X Corp</a:t>
            </a:r>
            <a:r>
              <a:rPr lang="en" sz="1600"/>
              <a:t>, which has recently experienced a number of breaches involving servers running outdated Linux distributions.</a:t>
            </a:r>
            <a:endParaRPr sz="1600"/>
          </a:p>
          <a:p>
            <a:pPr indent="-193040" lvl="0" marL="32004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In response, the IT Department has decided to upgrade the affected servers with new versions of Linux.</a:t>
            </a:r>
            <a:endParaRPr sz="1600"/>
          </a:p>
          <a:p>
            <a:pPr indent="-193040" lvl="0" marL="32004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You must conduct research to determine which distribution is most appropriate for each machine.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7" name="Google Shape;1247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59" name="Google Shape;1259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1" name="Google Shape;1261;p79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2" name="Google Shape;126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68" name="Google Shape;126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70" name="Google Shape;1270;p80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1" name="Google Shape;1271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77" name="Google Shape;127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79" name="Google Shape;1279;p81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0" name="Google Shape;1280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Why Linux?</a:t>
            </a:r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874" y="2670375"/>
            <a:ext cx="2102626" cy="24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86" name="Google Shape;128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8" name="Google Shape;1288;p82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eeds to run quickly and handle large amounts of traffic. Many distributions could work, but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9" name="Google Shape;1289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95" name="Google Shape;129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97" name="Google Shape;1297;p83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8" name="Google Shape;1298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04" name="Google Shape;130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06" name="Google Shape;1306;p84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hould use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7" name="Google Shape;1307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13" name="Google Shape;131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15" name="Google Shape;1315;p85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</a:tbl>
          </a:graphicData>
        </a:graphic>
      </p:graphicFrame>
      <p:sp>
        <p:nvSpPr>
          <p:cNvPr id="1316" name="Google Shape;131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22" name="Google Shape;132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24" name="Google Shape;1324;p86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815850"/>
                <a:gridCol w="6476700"/>
              </a:tblGrid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tores sensitive human resources data, so should use a secure distribution.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/>
                </a:tc>
              </a:tr>
              <a:tr h="851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b="1"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hould use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which comes with a GUI and basic productivity software, such as an email client, web browser, and text editor.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sp>
        <p:nvSpPr>
          <p:cNvPr id="1325" name="Google Shape;1325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7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most flexible </a:t>
            </a:r>
            <a:br>
              <a:rPr lang="en" sz="3000"/>
            </a:br>
            <a:r>
              <a:rPr lang="en" sz="3000"/>
              <a:t>and best suited for day-to-day and </a:t>
            </a:r>
            <a:br>
              <a:rPr lang="en" sz="3000"/>
            </a:br>
            <a:r>
              <a:rPr lang="en" sz="3000"/>
              <a:t>administrative tasks?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31" name="Google Shape;1331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2" name="Google Shape;13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8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9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built specifically </a:t>
            </a:r>
            <a:br>
              <a:rPr lang="en" sz="3000"/>
            </a:br>
            <a:r>
              <a:rPr lang="en" sz="3000"/>
              <a:t>for penetration testers?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47" name="Google Shape;1347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8" name="Google Shape;13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54" y="265825"/>
            <a:ext cx="3660291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1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Which distribution would you use to </a:t>
            </a:r>
            <a:br>
              <a:rPr lang="en" sz="3000"/>
            </a:br>
            <a:r>
              <a:rPr lang="en" sz="3000"/>
              <a:t>set up a web or data server?</a:t>
            </a:r>
            <a:endParaRPr sz="3000"/>
          </a:p>
        </p:txBody>
      </p:sp>
      <p:sp>
        <p:nvSpPr>
          <p:cNvPr id="1363" name="Google Shape;1363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Linux</a:t>
            </a:r>
            <a:endParaRPr/>
          </a:p>
        </p:txBody>
      </p:sp>
      <p:sp>
        <p:nvSpPr>
          <p:cNvPr id="1053" name="Google Shape;1053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w3techs.com</a:t>
            </a:r>
            <a:endParaRPr/>
          </a:p>
        </p:txBody>
      </p:sp>
      <p:sp>
        <p:nvSpPr>
          <p:cNvPr id="1054" name="Google Shape;1054;p56"/>
          <p:cNvSpPr txBox="1"/>
          <p:nvPr>
            <p:ph idx="1" type="subTitle"/>
          </p:nvPr>
        </p:nvSpPr>
        <p:spPr>
          <a:xfrm>
            <a:off x="0" y="675975"/>
            <a:ext cx="3662700" cy="2324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ver 70% of websites run some version of Unix.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5" name="Google Shape;1055;p56"/>
          <p:cNvCxnSpPr/>
          <p:nvPr/>
        </p:nvCxnSpPr>
        <p:spPr>
          <a:xfrm>
            <a:off x="274375" y="640080"/>
            <a:ext cx="2834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92"/>
          <p:cNvSpPr txBox="1"/>
          <p:nvPr/>
        </p:nvSpPr>
        <p:spPr>
          <a:xfrm>
            <a:off x="586050" y="1440325"/>
            <a:ext cx="79719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Any will work, but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Ubuntu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Fedora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both have easy-to-configure web services.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could use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Debian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CentOS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manual tasks.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92"/>
          <p:cNvCxnSpPr/>
          <p:nvPr/>
        </p:nvCxnSpPr>
        <p:spPr>
          <a:xfrm>
            <a:off x="1554150" y="2669050"/>
            <a:ext cx="603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4" name="Google Shape;13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3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the most widely-used </a:t>
            </a:r>
            <a:br>
              <a:rPr lang="en" sz="3000"/>
            </a:br>
            <a:r>
              <a:rPr lang="en" sz="3000"/>
              <a:t>Linux desktop environment?</a:t>
            </a:r>
            <a:endParaRPr sz="3000"/>
          </a:p>
        </p:txBody>
      </p:sp>
      <p:sp>
        <p:nvSpPr>
          <p:cNvPr id="1380" name="Google Shape;1380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4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5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headless server?</a:t>
            </a:r>
            <a:endParaRPr sz="3000"/>
          </a:p>
        </p:txBody>
      </p:sp>
      <p:sp>
        <p:nvSpPr>
          <p:cNvPr id="1396" name="Google Shape;1396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9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407" name="Google Shape;14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96"/>
          <p:cNvSpPr txBox="1"/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command-line only server, without a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desktop environment.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9" name="Google Shape;1409;p96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9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1" name="Google Shape;141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7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Does Ubuntu have a headless </a:t>
            </a:r>
            <a:br>
              <a:rPr lang="en" sz="3000"/>
            </a:br>
            <a:r>
              <a:rPr lang="en" sz="3000"/>
              <a:t>server version? Does Fedora? CentOS?</a:t>
            </a:r>
            <a:endParaRPr sz="3000"/>
          </a:p>
        </p:txBody>
      </p:sp>
      <p:sp>
        <p:nvSpPr>
          <p:cNvPr id="1417" name="Google Shape;1417;p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428" name="Google Shape;14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98"/>
          <p:cNvSpPr txBox="1"/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all three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distributions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provide a headless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server version.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0" name="Google Shape;1430;p9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98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2" name="Google Shape;143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9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Ubuntu based on? </a:t>
            </a:r>
            <a:br>
              <a:rPr lang="en" sz="3000"/>
            </a:br>
            <a:r>
              <a:rPr lang="en" sz="3000"/>
              <a:t>What about Kali?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38" name="Google Shape;1438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9" name="Google Shape;143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6" name="Google Shape;14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510712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0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100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They are both based on Debian.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9" name="Google Shape;1449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1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CentOS based on? </a:t>
            </a:r>
            <a:br>
              <a:rPr lang="en" sz="3000"/>
            </a:br>
            <a:r>
              <a:rPr lang="en" sz="3000"/>
              <a:t>What about Fedora?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55" name="Google Shape;1455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Unix refers to Linux and “Linux-like” operating systems.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63" name="Google Shape;106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898" y="1684362"/>
            <a:ext cx="2164203" cy="27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4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464;p102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Both distributions are based on RedHat.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5" name="Google Shape;14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90575"/>
            <a:ext cx="6667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3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SELinux?</a:t>
            </a:r>
            <a:endParaRPr sz="3000"/>
          </a:p>
        </p:txBody>
      </p:sp>
      <p:sp>
        <p:nvSpPr>
          <p:cNvPr id="1472" name="Google Shape;1472;p1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3" name="Google Shape;147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04"/>
          <p:cNvSpPr txBox="1"/>
          <p:nvPr/>
        </p:nvSpPr>
        <p:spPr>
          <a:xfrm>
            <a:off x="1611400" y="1659800"/>
            <a:ext cx="9639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Action Request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(eg: read)</a:t>
            </a:r>
            <a:endParaRPr sz="1200"/>
          </a:p>
        </p:txBody>
      </p:sp>
      <p:sp>
        <p:nvSpPr>
          <p:cNvPr id="1480" name="Google Shape;148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SELinux?</a:t>
            </a:r>
            <a:endParaRPr/>
          </a:p>
        </p:txBody>
      </p:sp>
      <p:sp>
        <p:nvSpPr>
          <p:cNvPr id="1481" name="Google Shape;1481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SELinux is a built-in file permission security enhancement developed by the NSA. CentOS and Fedora have it implemented by default. </a:t>
            </a:r>
            <a:endParaRPr/>
          </a:p>
        </p:txBody>
      </p:sp>
      <p:sp>
        <p:nvSpPr>
          <p:cNvPr id="1483" name="Google Shape;1483;p104"/>
          <p:cNvSpPr/>
          <p:nvPr/>
        </p:nvSpPr>
        <p:spPr>
          <a:xfrm>
            <a:off x="367550" y="1632725"/>
            <a:ext cx="1288800" cy="1280100"/>
          </a:xfrm>
          <a:prstGeom prst="roundRect">
            <a:avLst>
              <a:gd fmla="val 16667" name="adj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anchorCtr="0" anchor="b" bIns="91425" lIns="0" spcFirstLastPara="1" rIns="0" wrap="square" tIns="548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Subject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(eg: a process)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104"/>
          <p:cNvSpPr/>
          <p:nvPr/>
        </p:nvSpPr>
        <p:spPr>
          <a:xfrm>
            <a:off x="2575300" y="1581200"/>
            <a:ext cx="1289400" cy="1280100"/>
          </a:xfrm>
          <a:prstGeom prst="roundRect">
            <a:avLst>
              <a:gd fmla="val 16667" name="adj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anchorCtr="0" anchor="b" bIns="91425" lIns="0" spcFirstLastPara="1" rIns="0" wrap="square" tIns="365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SELinux </a:t>
            </a: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Security Server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104"/>
          <p:cNvSpPr/>
          <p:nvPr/>
        </p:nvSpPr>
        <p:spPr>
          <a:xfrm>
            <a:off x="4607349" y="1683350"/>
            <a:ext cx="2234700" cy="1075800"/>
          </a:xfrm>
          <a:prstGeom prst="diamond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Permission Granted?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6" name="Google Shape;1486;p104"/>
          <p:cNvCxnSpPr>
            <a:stCxn id="1484" idx="3"/>
          </p:cNvCxnSpPr>
          <p:nvPr/>
        </p:nvCxnSpPr>
        <p:spPr>
          <a:xfrm>
            <a:off x="3864700" y="2221250"/>
            <a:ext cx="671700" cy="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7" name="Google Shape;1487;p104"/>
          <p:cNvSpPr/>
          <p:nvPr/>
        </p:nvSpPr>
        <p:spPr>
          <a:xfrm>
            <a:off x="7584700" y="1581200"/>
            <a:ext cx="1289400" cy="1280100"/>
          </a:xfrm>
          <a:prstGeom prst="roundRect">
            <a:avLst>
              <a:gd fmla="val 16667" name="adj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anchorCtr="0" anchor="b" bIns="91425" lIns="0" spcFirstLastPara="1" rIns="0" wrap="square" tIns="548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(eg: a file)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8" name="Google Shape;1488;p104"/>
          <p:cNvCxnSpPr/>
          <p:nvPr/>
        </p:nvCxnSpPr>
        <p:spPr>
          <a:xfrm>
            <a:off x="1656350" y="2272775"/>
            <a:ext cx="671700" cy="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9" name="Google Shape;1489;p104"/>
          <p:cNvCxnSpPr/>
          <p:nvPr/>
        </p:nvCxnSpPr>
        <p:spPr>
          <a:xfrm>
            <a:off x="6842050" y="2221250"/>
            <a:ext cx="671700" cy="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0" name="Google Shape;1490;p104"/>
          <p:cNvSpPr txBox="1"/>
          <p:nvPr/>
        </p:nvSpPr>
        <p:spPr>
          <a:xfrm>
            <a:off x="6842050" y="1872275"/>
            <a:ext cx="963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Yes</a:t>
            </a:r>
            <a:endParaRPr sz="1200"/>
          </a:p>
        </p:txBody>
      </p:sp>
      <p:cxnSp>
        <p:nvCxnSpPr>
          <p:cNvPr id="1491" name="Google Shape;1491;p104"/>
          <p:cNvCxnSpPr/>
          <p:nvPr/>
        </p:nvCxnSpPr>
        <p:spPr>
          <a:xfrm rot="5400000">
            <a:off x="5388850" y="3157863"/>
            <a:ext cx="671700" cy="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2" name="Google Shape;1492;p104"/>
          <p:cNvSpPr txBox="1"/>
          <p:nvPr/>
        </p:nvSpPr>
        <p:spPr>
          <a:xfrm>
            <a:off x="5724700" y="2950563"/>
            <a:ext cx="963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No</a:t>
            </a:r>
            <a:endParaRPr sz="1200"/>
          </a:p>
        </p:txBody>
      </p:sp>
      <p:sp>
        <p:nvSpPr>
          <p:cNvPr id="1493" name="Google Shape;1493;p104"/>
          <p:cNvSpPr/>
          <p:nvPr/>
        </p:nvSpPr>
        <p:spPr>
          <a:xfrm>
            <a:off x="5134000" y="3556575"/>
            <a:ext cx="1288800" cy="1280100"/>
          </a:xfrm>
          <a:prstGeom prst="roundRect">
            <a:avLst>
              <a:gd fmla="val 16667" name="adj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anchorCtr="0" anchor="b" bIns="91425" lIns="0" spcFirstLastPara="1" rIns="0" wrap="square" tIns="548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AVC Denied Message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4" name="Google Shape;1494;p104"/>
          <p:cNvSpPr/>
          <p:nvPr/>
        </p:nvSpPr>
        <p:spPr>
          <a:xfrm>
            <a:off x="2575600" y="3560064"/>
            <a:ext cx="1288800" cy="1280100"/>
          </a:xfrm>
          <a:prstGeom prst="roundRect">
            <a:avLst>
              <a:gd fmla="val 16667" name="adj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anchorCtr="0" anchor="b" bIns="91425" lIns="0" spcFirstLastPara="1" rIns="0" wrap="square" tIns="365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SELinux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Policy Database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5" name="Google Shape;1495;p104"/>
          <p:cNvCxnSpPr/>
          <p:nvPr/>
        </p:nvCxnSpPr>
        <p:spPr>
          <a:xfrm rot="5400000">
            <a:off x="2851300" y="3197138"/>
            <a:ext cx="671700" cy="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96" name="Google Shape;149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25" y="1615175"/>
            <a:ext cx="617654" cy="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50" y="1728800"/>
            <a:ext cx="535474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514" y="3694525"/>
            <a:ext cx="450975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225" y="168417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188" y="369452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2550" y="1682814"/>
            <a:ext cx="671699" cy="5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05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deciding between versions of Ubuntu Servers. If you want a version that will remain stable over time, which version do you choose?</a:t>
            </a:r>
            <a:endParaRPr sz="2400"/>
          </a:p>
        </p:txBody>
      </p:sp>
      <p:sp>
        <p:nvSpPr>
          <p:cNvPr id="1508" name="Google Shape;1508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9" name="Google Shape;15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 Server Versions</a:t>
            </a:r>
            <a:endParaRPr/>
          </a:p>
        </p:txBody>
      </p:sp>
      <p:sp>
        <p:nvSpPr>
          <p:cNvPr id="1516" name="Google Shape;151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You would want to choose the “Long Term Support” (LTS) version</a:t>
            </a:r>
            <a:r>
              <a:rPr lang="en"/>
              <a:t>. The latest version will have continual updates and changes. The LTS version will remain stable and only change approximately once a year.  </a:t>
            </a:r>
            <a:endParaRPr/>
          </a:p>
        </p:txBody>
      </p:sp>
      <p:pic>
        <p:nvPicPr>
          <p:cNvPr id="1518" name="Google Shape;15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000" y="1891771"/>
            <a:ext cx="3288000" cy="27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07"/>
          <p:cNvSpPr txBox="1"/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some security implications of </a:t>
            </a:r>
            <a:br>
              <a:rPr lang="en" sz="3000"/>
            </a:br>
            <a:r>
              <a:rPr lang="en" sz="3000"/>
              <a:t>using free and open source software or </a:t>
            </a:r>
            <a:br>
              <a:rPr lang="en" sz="3000"/>
            </a:br>
            <a:r>
              <a:rPr lang="en" sz="3000"/>
              <a:t>forks of popular Linux distributions?</a:t>
            </a:r>
            <a:endParaRPr sz="3000"/>
          </a:p>
        </p:txBody>
      </p:sp>
      <p:sp>
        <p:nvSpPr>
          <p:cNvPr id="1525" name="Google Shape;1525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08"/>
          <p:cNvSpPr txBox="1"/>
          <p:nvPr>
            <p:ph type="title"/>
          </p:nvPr>
        </p:nvSpPr>
        <p:spPr>
          <a:xfrm>
            <a:off x="1449525" y="589825"/>
            <a:ext cx="7363500" cy="273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 demonstrated in the Mint OS article, open source means that anyone can contribute. Therefore, a hacker with programming skills will be able to attack somewhat easily.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must be vigilant of where you download your software.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25" y="757150"/>
            <a:ext cx="747950" cy="10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File System Structure</a:t>
            </a:r>
            <a:endParaRPr/>
          </a:p>
        </p:txBody>
      </p:sp>
      <p:sp>
        <p:nvSpPr>
          <p:cNvPr id="1542" name="Google Shape;1542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Systems</a:t>
            </a:r>
            <a:endParaRPr/>
          </a:p>
        </p:txBody>
      </p:sp>
      <p:sp>
        <p:nvSpPr>
          <p:cNvPr id="1549" name="Google Shape;1549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operating systems maintain certain conventions for storing files.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51" name="Google Shape;1551;p110"/>
          <p:cNvGraphicFramePr/>
          <p:nvPr/>
        </p:nvGraphicFramePr>
        <p:xfrm>
          <a:off x="444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663050"/>
                <a:gridCol w="6767450"/>
              </a:tblGrid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 (root)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root directory that contains every other directory.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users’ private file. Users should not be able to save files elsewhere.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configuration files, defining how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runs and who can use it.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/bin,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 applications such as web browsers and commands like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ontains files that change over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ontains files that are only needed for a short period of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552" name="Google Shape;1552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559" name="Google Shape;1559;p111"/>
          <p:cNvSpPr txBox="1"/>
          <p:nvPr>
            <p:ph idx="1" type="subTitle"/>
          </p:nvPr>
        </p:nvSpPr>
        <p:spPr>
          <a:xfrm>
            <a:off x="0" y="675975"/>
            <a:ext cx="3864000" cy="2065500"/>
          </a:xfrm>
          <a:prstGeom prst="rect">
            <a:avLst/>
          </a:prstGeom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master the Linux file system structure, we can better identify files that are in places they do not belong. </a:t>
            </a:r>
            <a:endParaRPr/>
          </a:p>
        </p:txBody>
      </p:sp>
      <p:sp>
        <p:nvSpPr>
          <p:cNvPr id="1560" name="Google Shape;156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11"/>
          <p:cNvSpPr txBox="1"/>
          <p:nvPr/>
        </p:nvSpPr>
        <p:spPr>
          <a:xfrm>
            <a:off x="1393250" y="2601613"/>
            <a:ext cx="27216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Often, misplaced files are an indicator that the system has been compromised.</a:t>
            </a:r>
            <a:endParaRPr b="1"/>
          </a:p>
        </p:txBody>
      </p:sp>
      <p:cxnSp>
        <p:nvCxnSpPr>
          <p:cNvPr id="1562" name="Google Shape;1562;p111"/>
          <p:cNvCxnSpPr/>
          <p:nvPr/>
        </p:nvCxnSpPr>
        <p:spPr>
          <a:xfrm>
            <a:off x="274375" y="640080"/>
            <a:ext cx="43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3" name="Google Shape;156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700" y="1653725"/>
            <a:ext cx="822250" cy="9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00" y="2320175"/>
            <a:ext cx="1162828" cy="16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/>
          </a:p>
        </p:txBody>
      </p:sp>
      <p:sp>
        <p:nvSpPr>
          <p:cNvPr id="1073" name="Google Shape;1073;p58"/>
          <p:cNvSpPr txBox="1"/>
          <p:nvPr>
            <p:ph idx="1" type="subTitle"/>
          </p:nvPr>
        </p:nvSpPr>
        <p:spPr>
          <a:xfrm>
            <a:off x="0" y="675975"/>
            <a:ext cx="9144000" cy="114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ubiquity of Linux machines on modern networks makes it a common target for attackers. </a:t>
            </a:r>
            <a:endParaRPr sz="2400"/>
          </a:p>
        </p:txBody>
      </p:sp>
      <p:sp>
        <p:nvSpPr>
          <p:cNvPr id="1074" name="Google Shape;107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25" y="1461925"/>
            <a:ext cx="7313150" cy="34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Scenario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will: </a:t>
            </a:r>
            <a:endParaRPr/>
          </a:p>
        </p:txBody>
      </p:sp>
      <p:sp>
        <p:nvSpPr>
          <p:cNvPr id="1572" name="Google Shape;1572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1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Ensure that no one has added files to protected directories.</a:t>
            </a:r>
            <a:endParaRPr sz="1600"/>
          </a:p>
        </p:txBody>
      </p:sp>
      <p:sp>
        <p:nvSpPr>
          <p:cNvPr id="1574" name="Google Shape;1574;p11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Verify that only registered users are allowed to save files on the machine.  </a:t>
            </a:r>
            <a:endParaRPr sz="1600"/>
          </a:p>
        </p:txBody>
      </p:sp>
      <p:sp>
        <p:nvSpPr>
          <p:cNvPr id="1575" name="Google Shape;1575;p11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</a:t>
            </a:r>
            <a:r>
              <a:rPr lang="en" sz="1600"/>
              <a:t>ake sure no suspicious programs have be installed on the system.</a:t>
            </a:r>
            <a:endParaRPr sz="1600"/>
          </a:p>
        </p:txBody>
      </p:sp>
      <p:sp>
        <p:nvSpPr>
          <p:cNvPr id="1576" name="Google Shape;1576;p11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Verify the server is saving log files,</a:t>
            </a:r>
            <a:r>
              <a:rPr lang="en" sz="1600"/>
              <a:t> </a:t>
            </a:r>
            <a:r>
              <a:rPr lang="en" sz="1600"/>
              <a:t>containing records of suspicious behavior. </a:t>
            </a:r>
            <a:endParaRPr sz="1600"/>
          </a:p>
        </p:txBody>
      </p:sp>
      <p:sp>
        <p:nvSpPr>
          <p:cNvPr id="1577" name="Google Shape;1577;p11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Ensure attackers haven’t saved malicious files in the </a:t>
            </a:r>
            <a:r>
              <a:rPr lang="en" sz="1600"/>
              <a:t>temporary</a:t>
            </a:r>
            <a:r>
              <a:rPr lang="en" sz="1600"/>
              <a:t> files directory.</a:t>
            </a:r>
            <a:endParaRPr sz="1600"/>
          </a:p>
        </p:txBody>
      </p:sp>
      <p:sp>
        <p:nvSpPr>
          <p:cNvPr id="1578" name="Google Shape;1578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Navigating and Auditing Linux File Structures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5" name="Google Shape;1585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Takeaways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1" name="Google Shape;15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audit took us to the following directories: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2" name="Google Shape;1592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93" name="Google Shape;1593;p114"/>
          <p:cNvGraphicFramePr/>
          <p:nvPr/>
        </p:nvGraphicFramePr>
        <p:xfrm>
          <a:off x="457750" y="116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655850"/>
                <a:gridCol w="6481650"/>
              </a:tblGrid>
              <a:tr h="698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specific, system-wide configuration files, as well as the most sensitive files on a Linux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files that are continually updated.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98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user home folders.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applications write temporary files that can be deleted on reboot.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98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the system keeps its main binary or program files.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94" name="Google Shape;1594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0 Minutes</a:t>
            </a:r>
            <a:endParaRPr/>
          </a:p>
        </p:txBody>
      </p:sp>
      <p:sp>
        <p:nvSpPr>
          <p:cNvPr id="1600" name="Google Shape;1600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15"/>
          <p:cNvSpPr txBox="1"/>
          <p:nvPr>
            <p:ph idx="2" type="title"/>
          </p:nvPr>
        </p:nvSpPr>
        <p:spPr>
          <a:xfrm>
            <a:off x="274350" y="790450"/>
            <a:ext cx="8472600" cy="30165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Linux Landmarks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Most technical roles in cybersecurity require comfort with the command line and familiarity with the structure of a Linux file system.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You will use this knowledge to navigate file systems when looking for suspicious activity or administering the machine.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 next exercise will give you an opportunity to explore the file system and practice using the command-line.</a:t>
            </a:r>
            <a:endParaRPr sz="1600"/>
          </a:p>
          <a:p>
            <a:pPr indent="0" lvl="0" marL="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2" name="Google Shape;160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Landmarks</a:t>
            </a:r>
            <a:endParaRPr/>
          </a:p>
        </p:txBody>
      </p:sp>
      <p:sp>
        <p:nvSpPr>
          <p:cNvPr id="1614" name="Google Shape;1614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the activity required: </a:t>
            </a:r>
            <a:endParaRPr/>
          </a:p>
        </p:txBody>
      </p:sp>
      <p:sp>
        <p:nvSpPr>
          <p:cNvPr id="1615" name="Google Shape;1615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1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Creating a research directory. </a:t>
            </a:r>
            <a:endParaRPr sz="1600"/>
          </a:p>
        </p:txBody>
      </p:sp>
      <p:sp>
        <p:nvSpPr>
          <p:cNvPr id="1617" name="Google Shape;1617;p11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Inspecting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600"/>
              <a:t>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/etc,</a:t>
            </a:r>
            <a:r>
              <a:rPr lang="en" sz="1600"/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/var,</a:t>
            </a:r>
            <a:r>
              <a:rPr lang="en" sz="1600"/>
              <a:t> and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/home</a:t>
            </a:r>
            <a:r>
              <a:rPr lang="en" sz="1600"/>
              <a:t> </a:t>
            </a:r>
            <a:r>
              <a:rPr lang="en" sz="1600"/>
              <a:t>directories. </a:t>
            </a:r>
            <a:endParaRPr sz="1600"/>
          </a:p>
        </p:txBody>
      </p:sp>
      <p:sp>
        <p:nvSpPr>
          <p:cNvPr id="1618" name="Google Shape;1618;p11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Copying suspicious files with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cp</a:t>
            </a:r>
            <a:r>
              <a:rPr lang="en" sz="1600"/>
              <a:t>. </a:t>
            </a:r>
            <a:endParaRPr sz="1600"/>
          </a:p>
        </p:txBody>
      </p:sp>
      <p:sp>
        <p:nvSpPr>
          <p:cNvPr id="1619" name="Google Shape;1619;p11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Creating files with</a:t>
            </a:r>
            <a:r>
              <a:rPr lang="en" sz="1600"/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/>
              <a:t>. </a:t>
            </a:r>
            <a:endParaRPr sz="1600"/>
          </a:p>
        </p:txBody>
      </p:sp>
      <p:sp>
        <p:nvSpPr>
          <p:cNvPr id="1620" name="Google Shape;1620;p11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Finding three suspicious files and copying them to the research folder. </a:t>
            </a:r>
            <a:endParaRPr sz="1600"/>
          </a:p>
        </p:txBody>
      </p:sp>
      <p:sp>
        <p:nvSpPr>
          <p:cNvPr id="1621" name="Google Shape;1621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Processes</a:t>
            </a:r>
            <a:endParaRPr/>
          </a:p>
        </p:txBody>
      </p:sp>
      <p:sp>
        <p:nvSpPr>
          <p:cNvPr id="1631" name="Google Shape;1631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Introduction to Processes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previous demo, our audit revealed a suspicious script in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/tmp.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40" name="Google Shape;1640;p120"/>
          <p:cNvSpPr txBox="1"/>
          <p:nvPr>
            <p:ph idx="3" type="body"/>
          </p:nvPr>
        </p:nvSpPr>
        <p:spPr>
          <a:xfrm>
            <a:off x="175" y="1284250"/>
            <a:ext cx="9144000" cy="65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Since scripts are executable programs, we now need to check which programs are running to determine if malicious activity is taking place. </a:t>
            </a:r>
            <a:endParaRPr sz="1600"/>
          </a:p>
        </p:txBody>
      </p:sp>
      <p:pic>
        <p:nvPicPr>
          <p:cNvPr id="1641" name="Google Shape;164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716450"/>
            <a:ext cx="827450" cy="30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20"/>
          <p:cNvSpPr/>
          <p:nvPr/>
        </p:nvSpPr>
        <p:spPr>
          <a:xfrm>
            <a:off x="441450" y="1956950"/>
            <a:ext cx="3777900" cy="814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a program runs, it processes data and potentially makes changes to the file system.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120"/>
          <p:cNvSpPr txBox="1"/>
          <p:nvPr>
            <p:ph idx="1" type="subTitle"/>
          </p:nvPr>
        </p:nvSpPr>
        <p:spPr>
          <a:xfrm>
            <a:off x="-12300" y="3036750"/>
            <a:ext cx="42984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Running programs are called </a:t>
            </a:r>
            <a:r>
              <a:rPr b="1" lang="en" sz="1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processes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120"/>
          <p:cNvSpPr txBox="1"/>
          <p:nvPr>
            <p:ph idx="2" type="subTitle"/>
          </p:nvPr>
        </p:nvSpPr>
        <p:spPr>
          <a:xfrm>
            <a:off x="4466800" y="3038950"/>
            <a:ext cx="48552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We’ll see that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amount of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resources used by a computer can indicate if malicious activity is taking place.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First, let’s get a better understanding of two of the most important resources: </a:t>
            </a:r>
            <a:r>
              <a:rPr b="1" lang="en" sz="1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lang="en" sz="1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120"/>
          <p:cNvSpPr/>
          <p:nvPr/>
        </p:nvSpPr>
        <p:spPr>
          <a:xfrm>
            <a:off x="4811525" y="1956950"/>
            <a:ext cx="4014600" cy="8145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When these programs process, save and modify data, they consume a computer’s resources.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1"/>
          <p:cNvSpPr txBox="1"/>
          <p:nvPr>
            <p:ph type="title"/>
          </p:nvPr>
        </p:nvSpPr>
        <p:spPr>
          <a:xfrm>
            <a:off x="1977950" y="1828475"/>
            <a:ext cx="64848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Memory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the space used by a process to save and manipulate data.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2" name="Google Shape;1652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3" name="Google Shape;165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9"/>
          <p:cNvSpPr txBox="1"/>
          <p:nvPr>
            <p:ph type="title"/>
          </p:nvPr>
        </p:nvSpPr>
        <p:spPr>
          <a:xfrm>
            <a:off x="2544050" y="1296375"/>
            <a:ext cx="61029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Familiarity with the </a:t>
            </a:r>
            <a:br>
              <a:rPr lang="en"/>
            </a:br>
            <a:r>
              <a:rPr lang="en"/>
              <a:t>operating system is </a:t>
            </a:r>
            <a:br>
              <a:rPr lang="en"/>
            </a:br>
            <a:r>
              <a:rPr lang="en"/>
              <a:t>crucial for cybersecurity professionals. </a:t>
            </a:r>
            <a:endParaRPr/>
          </a:p>
        </p:txBody>
      </p:sp>
      <p:sp>
        <p:nvSpPr>
          <p:cNvPr id="1082" name="Google Shape;1082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comes in two forms: </a:t>
            </a:r>
            <a:endParaRPr/>
          </a:p>
        </p:txBody>
      </p:sp>
      <p:sp>
        <p:nvSpPr>
          <p:cNvPr id="1662" name="Google Shape;1662;p122"/>
          <p:cNvSpPr txBox="1"/>
          <p:nvPr>
            <p:ph idx="3" type="subTitle"/>
          </p:nvPr>
        </p:nvSpPr>
        <p:spPr>
          <a:xfrm>
            <a:off x="607450" y="2135800"/>
            <a:ext cx="35787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Random Access Memory (RAM)</a:t>
            </a:r>
            <a:r>
              <a:rPr lang="en" sz="1600">
                <a:solidFill>
                  <a:schemeClr val="dk1"/>
                </a:solidFill>
              </a:rPr>
              <a:t> is used to run the program’s code. RAM is only used while the program is running.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more work a process does, the more RAM it needs.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22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RAM</a:t>
            </a:r>
            <a:endParaRPr b="1" sz="1800"/>
          </a:p>
        </p:txBody>
      </p:sp>
      <p:sp>
        <p:nvSpPr>
          <p:cNvPr id="1664" name="Google Shape;1664;p122"/>
          <p:cNvSpPr txBox="1"/>
          <p:nvPr>
            <p:ph idx="5" type="subTitle"/>
          </p:nvPr>
        </p:nvSpPr>
        <p:spPr>
          <a:xfrm>
            <a:off x="5086675" y="2136950"/>
            <a:ext cx="35787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Disk space is used to save data permanently.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22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</a:t>
            </a:r>
            <a:r>
              <a:rPr b="1" lang="en" sz="1800"/>
              <a:t>isk Space</a:t>
            </a:r>
            <a:endParaRPr b="1" sz="1800"/>
          </a:p>
        </p:txBody>
      </p:sp>
      <p:sp>
        <p:nvSpPr>
          <p:cNvPr id="1666" name="Google Shape;1666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Central Processing Unit (CPU)</a:t>
            </a:r>
            <a:endParaRPr/>
          </a:p>
        </p:txBody>
      </p:sp>
      <p:sp>
        <p:nvSpPr>
          <p:cNvPr id="1672" name="Google Shape;167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Central Processing Unit</a:t>
            </a:r>
            <a:r>
              <a:rPr lang="en"/>
              <a:t> </a:t>
            </a:r>
            <a:r>
              <a:rPr b="1" lang="en"/>
              <a:t>(CPU</a:t>
            </a:r>
            <a:r>
              <a:rPr b="1" lang="en"/>
              <a:t>) </a:t>
            </a:r>
            <a:r>
              <a:rPr lang="en"/>
              <a:t>acts as the brain of the system, determining how much work a process has to do, and how difficult that work is. </a:t>
            </a:r>
            <a:endParaRPr/>
          </a:p>
        </p:txBody>
      </p:sp>
      <p:sp>
        <p:nvSpPr>
          <p:cNvPr id="1673" name="Google Shape;1673;p123"/>
          <p:cNvSpPr txBox="1"/>
          <p:nvPr>
            <p:ph idx="3" type="body"/>
          </p:nvPr>
        </p:nvSpPr>
        <p:spPr>
          <a:xfrm>
            <a:off x="-12300" y="1722400"/>
            <a:ext cx="4259100" cy="285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</a:t>
            </a:r>
            <a:r>
              <a:rPr lang="en" sz="1600"/>
              <a:t>difficult</a:t>
            </a:r>
            <a:r>
              <a:rPr lang="en" sz="1600"/>
              <a:t> task, such as </a:t>
            </a:r>
            <a:r>
              <a:rPr lang="en" sz="1600"/>
              <a:t>encrypting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a large file, will use a lot of RAM and/or CPU. 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Easier tasks, like executing the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 sz="1600"/>
              <a:t> command, will require only minimal </a:t>
            </a:r>
            <a:r>
              <a:rPr lang="en" sz="1600">
                <a:solidFill>
                  <a:schemeClr val="dk1"/>
                </a:solidFill>
              </a:rPr>
              <a:t> RAM and/or CPU</a:t>
            </a:r>
            <a:r>
              <a:rPr lang="en" sz="1600"/>
              <a:t>. </a:t>
            </a:r>
            <a:endParaRPr sz="1600"/>
          </a:p>
        </p:txBody>
      </p:sp>
      <p:pic>
        <p:nvPicPr>
          <p:cNvPr id="1674" name="Google Shape;167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48" y="2064452"/>
            <a:ext cx="6080776" cy="28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Targeting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Hackers can take advantage of a system’s finite resources.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24"/>
          <p:cNvSpPr txBox="1"/>
          <p:nvPr>
            <p:ph idx="3" type="body"/>
          </p:nvPr>
        </p:nvSpPr>
        <p:spPr>
          <a:xfrm>
            <a:off x="175" y="1284250"/>
            <a:ext cx="3342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Hackers can perform denial of service (DoS) attacks by launching processes that eat up memory on a target machine.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can slow down or crash the machine, making it unavailable to users, thus denying them service.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1685" name="Google Shape;1685;p124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68600" cy="515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Targeting Resources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3" name="Google Shape;1693;p125"/>
          <p:cNvSpPr txBox="1"/>
          <p:nvPr>
            <p:ph idx="1" type="subTitle"/>
          </p:nvPr>
        </p:nvSpPr>
        <p:spPr>
          <a:xfrm>
            <a:off x="0" y="675975"/>
            <a:ext cx="7186800" cy="1286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Hackers can also start malicious processes that don't use a lot of memory, and are therefore difficult to spot without specifically looking for them.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4" name="Google Shape;1694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5" name="Google Shape;1695;p125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p125"/>
          <p:cNvSpPr/>
          <p:nvPr/>
        </p:nvSpPr>
        <p:spPr>
          <a:xfrm>
            <a:off x="3638100" y="1764150"/>
            <a:ext cx="4852200" cy="1999200"/>
          </a:xfrm>
          <a:prstGeom prst="flowChartAlternateProcess">
            <a:avLst/>
          </a:prstGeom>
          <a:solidFill>
            <a:srgbClr val="FF0000">
              <a:alpha val="62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example is a 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backdoor process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This allows hackers to break into machines undetected.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don't use much memory because they make a network connection to the hacker's machine, then listen for instructions.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Processes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3" name="Google Shape;1703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has several commands for managing processes: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4" name="Google Shape;170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5" name="Google Shape;1705;p126"/>
          <p:cNvGraphicFramePr/>
          <p:nvPr/>
        </p:nvGraphicFramePr>
        <p:xfrm>
          <a:off x="503250" y="13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408675"/>
                <a:gridCol w="6728825"/>
              </a:tblGrid>
              <a:tr h="959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top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see all running processes in real time. It updates every three seconds to show what’s happening on the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3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ps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take a snapshot of all the running processes on the system. Different arguments allow you to show different subsets of processes and use this output with other commands.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59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kill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stop processes, usually ones causing problems. </a:t>
                      </a: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</a:t>
                      </a: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ill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attempts to allow a process to finish before it shuts it down.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6" name="Google Shape;170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27"/>
          <p:cNvSpPr txBox="1"/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Dynamic analysis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the process of running a potentially malicious script and monitoring its effects.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2" name="Google Shape;1712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3" name="Google Shape;171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28"/>
          <p:cNvSpPr txBox="1"/>
          <p:nvPr>
            <p:ph idx="1" type="subTitle"/>
          </p:nvPr>
        </p:nvSpPr>
        <p:spPr>
          <a:xfrm>
            <a:off x="0" y="546800"/>
            <a:ext cx="5908500" cy="217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We can run a potentially malicious script to determine how it affects system health.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22" name="Google Shape;1722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728" name="Google Shape;172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will: </a:t>
            </a:r>
            <a:endParaRPr/>
          </a:p>
        </p:txBody>
      </p:sp>
      <p:sp>
        <p:nvSpPr>
          <p:cNvPr id="1730" name="Google Shape;1730;p12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no one has added files to protected directories.</a:t>
            </a:r>
            <a:endParaRPr/>
          </a:p>
        </p:txBody>
      </p:sp>
      <p:sp>
        <p:nvSpPr>
          <p:cNvPr id="1731" name="Google Shape;1731;p12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that only registered users are allowed to save files on the machine.  </a:t>
            </a:r>
            <a:endParaRPr/>
          </a:p>
        </p:txBody>
      </p:sp>
      <p:sp>
        <p:nvSpPr>
          <p:cNvPr id="1732" name="Google Shape;1732;p12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no suspicious programs have be installed on the system.</a:t>
            </a:r>
            <a:endParaRPr/>
          </a:p>
        </p:txBody>
      </p:sp>
      <p:sp>
        <p:nvSpPr>
          <p:cNvPr id="1733" name="Google Shape;1733;p12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the server has been saving log files, containing records of suspicious behavior. </a:t>
            </a:r>
            <a:endParaRPr/>
          </a:p>
        </p:txBody>
      </p:sp>
      <p:sp>
        <p:nvSpPr>
          <p:cNvPr id="1734" name="Google Shape;1734;p12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attackers haven’t saved malicious files in the temporary files directory.</a:t>
            </a:r>
            <a:endParaRPr/>
          </a:p>
        </p:txBody>
      </p:sp>
      <p:sp>
        <p:nvSpPr>
          <p:cNvPr id="1735" name="Google Shape;1735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3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1741" name="Google Shape;1741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0"/>
          <p:cNvSpPr txBox="1"/>
          <p:nvPr>
            <p:ph idx="2" type="title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Monitoring Process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this activity, you will monitor the system for processes that should not be running. </a:t>
            </a:r>
            <a:endParaRPr sz="1600"/>
          </a:p>
          <a:p>
            <a:pPr indent="-19304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Your Senior Admin asked that you record snapshots of processes as well as review processes in real time. </a:t>
            </a:r>
            <a:endParaRPr sz="1600"/>
          </a:p>
          <a:p>
            <a:pPr indent="-19304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If you notice anything amiss,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kill</a:t>
            </a:r>
            <a:r>
              <a:rPr lang="en" sz="1600"/>
              <a:t> the process and add your findings to the report. </a:t>
            </a:r>
            <a:endParaRPr sz="1600"/>
          </a:p>
          <a:p>
            <a:pPr indent="0" lvl="0" marL="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3" name="Google Shape;1743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in a Professional Context</a:t>
            </a:r>
            <a:endParaRPr/>
          </a:p>
        </p:txBody>
      </p:sp>
      <p:sp>
        <p:nvSpPr>
          <p:cNvPr id="1089" name="Google Shape;1089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essential for the following technical roles, among others: </a:t>
            </a:r>
            <a:endParaRPr/>
          </a:p>
        </p:txBody>
      </p:sp>
      <p:sp>
        <p:nvSpPr>
          <p:cNvPr id="1090" name="Google Shape;1090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 Desk / IT Support </a:t>
            </a:r>
            <a:endParaRPr sz="1800"/>
          </a:p>
        </p:txBody>
      </p:sp>
      <p:sp>
        <p:nvSpPr>
          <p:cNvPr id="1092" name="Google Shape;1092;p6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Administration</a:t>
            </a:r>
            <a:endParaRPr sz="1800"/>
          </a:p>
        </p:txBody>
      </p:sp>
      <p:sp>
        <p:nvSpPr>
          <p:cNvPr id="1093" name="Google Shape;1093;p6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Penetration Testing</a:t>
            </a:r>
            <a:endParaRPr sz="1800"/>
          </a:p>
        </p:txBody>
      </p:sp>
      <p:sp>
        <p:nvSpPr>
          <p:cNvPr id="1094" name="Google Shape;1094;p6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Forensics</a:t>
            </a:r>
            <a:endParaRPr sz="1800"/>
          </a:p>
        </p:txBody>
      </p:sp>
      <p:sp>
        <p:nvSpPr>
          <p:cNvPr id="1095" name="Google Shape;109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Processes</a:t>
            </a:r>
            <a:endParaRPr/>
          </a:p>
        </p:txBody>
      </p:sp>
      <p:sp>
        <p:nvSpPr>
          <p:cNvPr id="1755" name="Google Shape;1755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the activity required: </a:t>
            </a:r>
            <a:endParaRPr/>
          </a:p>
        </p:txBody>
      </p:sp>
      <p:sp>
        <p:nvSpPr>
          <p:cNvPr id="1756" name="Google Shape;1756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top</a:t>
            </a:r>
            <a:r>
              <a:rPr lang="en" sz="1800"/>
              <a:t> to monitor for suspicious processes.</a:t>
            </a:r>
            <a:endParaRPr sz="1800"/>
          </a:p>
        </p:txBody>
      </p:sp>
      <p:sp>
        <p:nvSpPr>
          <p:cNvPr id="1758" name="Google Shape;1758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/>
              <a:t> to see what processes are running. </a:t>
            </a:r>
            <a:endParaRPr sz="1800"/>
          </a:p>
        </p:txBody>
      </p:sp>
      <p:sp>
        <p:nvSpPr>
          <p:cNvPr id="1759" name="Google Shape;1759;p1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Identifying a </a:t>
            </a:r>
            <a:r>
              <a:rPr lang="en" sz="1800"/>
              <a:t>suspicious</a:t>
            </a:r>
            <a:r>
              <a:rPr lang="en" sz="1800"/>
              <a:t> process. </a:t>
            </a:r>
            <a:endParaRPr sz="1800"/>
          </a:p>
        </p:txBody>
      </p:sp>
      <p:sp>
        <p:nvSpPr>
          <p:cNvPr id="1760" name="Google Shape;1760;p1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Researching </a:t>
            </a:r>
            <a:r>
              <a:rPr lang="en" sz="1800"/>
              <a:t>signal</a:t>
            </a:r>
            <a:r>
              <a:rPr lang="en" sz="1800"/>
              <a:t> flags used with the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/>
              <a:t> command. </a:t>
            </a:r>
            <a:endParaRPr sz="1800"/>
          </a:p>
        </p:txBody>
      </p:sp>
      <p:sp>
        <p:nvSpPr>
          <p:cNvPr id="1761" name="Google Shape;1761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the appropriate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/>
              <a:t> signal to stop the process. </a:t>
            </a:r>
            <a:endParaRPr sz="1800"/>
          </a:p>
        </p:txBody>
      </p:sp>
      <p:sp>
        <p:nvSpPr>
          <p:cNvPr id="1762" name="Google Shape;1762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3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768" name="Google Shape;1768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Packages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6" name="Google Shape;1776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34"/>
          <p:cNvSpPr txBox="1"/>
          <p:nvPr>
            <p:ph idx="1" type="subTitle"/>
          </p:nvPr>
        </p:nvSpPr>
        <p:spPr>
          <a:xfrm>
            <a:off x="0" y="675975"/>
            <a:ext cx="5367600" cy="377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Administrators often install additional software to properly harden the machine.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offers downloadable tools called </a:t>
            </a:r>
            <a:r>
              <a:rPr lang="en">
                <a:solidFill>
                  <a:schemeClr val="accent6"/>
                </a:solidFill>
              </a:rPr>
              <a:t>packages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packages are installed with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 tool called </a:t>
            </a:r>
            <a:r>
              <a:rPr lang="en">
                <a:solidFill>
                  <a:schemeClr val="accent6"/>
                </a:solidFill>
              </a:rPr>
              <a:t>package manager</a:t>
            </a:r>
            <a:r>
              <a:rPr lang="en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78" name="Google Shape;1778;p1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95474" y="1617551"/>
            <a:ext cx="69080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95474" y="2458326"/>
            <a:ext cx="690803" cy="5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0" name="Google Shape;1780;p134"/>
          <p:cNvCxnSpPr/>
          <p:nvPr/>
        </p:nvCxnSpPr>
        <p:spPr>
          <a:xfrm>
            <a:off x="274375" y="640080"/>
            <a:ext cx="4267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Google Shape;1781;p134"/>
          <p:cNvSpPr/>
          <p:nvPr/>
        </p:nvSpPr>
        <p:spPr>
          <a:xfrm>
            <a:off x="542775" y="3357175"/>
            <a:ext cx="4528500" cy="11943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We’ll use the Ubuntu package manager, called </a:t>
            </a: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aptitude</a:t>
            </a:r>
            <a:r>
              <a:rPr b="1"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 will use aptitude with the command </a:t>
            </a:r>
            <a:r>
              <a:rPr lang="en" sz="1800">
                <a:solidFill>
                  <a:srgbClr val="F3F3F3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782" name="Google Shape;1782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sudo </a:t>
            </a: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 </a:t>
            </a: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install &lt;package name&gt;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89" name="Google Shape;1789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5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Linux searches databases to find information about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&lt;package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name&gt;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If found, it will be downloaded.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2" name="Google Shape;1792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5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databases are known as repositories.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5" name="Google Shape;1795;p135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Repositories specifically used to store and distribute packages are known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as Personal Package Archives, or PPAs.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6" name="Google Shape;1796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5" name="Google Shape;1805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Today, we’ll install the following packages.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6" name="Google Shape;1806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7" name="Google Shape;1807;p136"/>
          <p:cNvGraphicFramePr/>
          <p:nvPr/>
        </p:nvGraphicFramePr>
        <p:xfrm>
          <a:off x="503250" y="125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1655850"/>
                <a:gridCol w="6481650"/>
              </a:tblGrid>
              <a:tr h="77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lynis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Checks that a Linux machine is properly secured.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john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Verifies that users are using strong passwords.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7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chkrootkit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Scans machines for the presence of a malware called rootkit.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tripwire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file system for suspicious changes.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808" name="Google Shape;180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814" name="Google Shape;1814;p1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37"/>
          <p:cNvSpPr txBox="1"/>
          <p:nvPr>
            <p:ph idx="2" type="title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Installing packages.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 this activity, you will install and configure </a:t>
            </a:r>
            <a:endParaRPr sz="1800"/>
          </a:p>
          <a:p>
            <a:pPr indent="0" lvl="0" marL="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tripwire</a:t>
            </a:r>
            <a:r>
              <a:rPr lang="en" sz="1800"/>
              <a:t>,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chkrootkit,</a:t>
            </a:r>
            <a:r>
              <a:rPr lang="en" sz="1800"/>
              <a:t>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john,</a:t>
            </a:r>
            <a:r>
              <a:rPr lang="en" sz="1800"/>
              <a:t> and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lynis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6" name="Google Shape;1816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lang="en"/>
              <a:t>Packages</a:t>
            </a:r>
            <a:r>
              <a:rPr lang="en"/>
              <a:t> Review</a:t>
            </a:r>
            <a:endParaRPr/>
          </a:p>
        </p:txBody>
      </p:sp>
      <p:sp>
        <p:nvSpPr>
          <p:cNvPr id="1828" name="Google Shape;1828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activity required the following: </a:t>
            </a:r>
            <a:endParaRPr/>
          </a:p>
        </p:txBody>
      </p:sp>
      <p:sp>
        <p:nvSpPr>
          <p:cNvPr id="1829" name="Google Shape;1829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3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sudo apt</a:t>
            </a:r>
            <a:r>
              <a:rPr lang="en" sz="1600"/>
              <a:t> to install the three listed packages. </a:t>
            </a:r>
            <a:endParaRPr sz="1600"/>
          </a:p>
        </p:txBody>
      </p:sp>
      <p:sp>
        <p:nvSpPr>
          <p:cNvPr id="1831" name="Google Shape;1831;p13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Following</a:t>
            </a:r>
            <a:r>
              <a:rPr lang="en" sz="1600"/>
              <a:t> additional installation steps for Tripwire. </a:t>
            </a:r>
            <a:endParaRPr sz="1600"/>
          </a:p>
        </p:txBody>
      </p:sp>
      <p:sp>
        <p:nvSpPr>
          <p:cNvPr id="1832" name="Google Shape;1832;p13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man pages to find a solution. </a:t>
            </a:r>
            <a:endParaRPr sz="1600"/>
          </a:p>
        </p:txBody>
      </p:sp>
      <p:sp>
        <p:nvSpPr>
          <p:cNvPr id="1833" name="Google Shape;1833;p13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activity gets us ready to implement File Integrity Monitoring. </a:t>
            </a:r>
            <a:endParaRPr sz="1600"/>
          </a:p>
        </p:txBody>
      </p:sp>
      <p:sp>
        <p:nvSpPr>
          <p:cNvPr id="1834" name="Google Shape;1834;p139"/>
          <p:cNvSpPr/>
          <p:nvPr/>
        </p:nvSpPr>
        <p:spPr>
          <a:xfrm>
            <a:off x="353375" y="3887075"/>
            <a:ext cx="903000" cy="6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5" name="Google Shape;183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5" y="3852225"/>
            <a:ext cx="766602" cy="76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4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Nano</a:t>
            </a:r>
            <a:endParaRPr/>
          </a:p>
        </p:txBody>
      </p:sp>
      <p:sp>
        <p:nvSpPr>
          <p:cNvPr id="1842" name="Google Shape;1842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41"/>
          <p:cNvSpPr txBox="1"/>
          <p:nvPr>
            <p:ph type="title"/>
          </p:nvPr>
        </p:nvSpPr>
        <p:spPr>
          <a:xfrm>
            <a:off x="2544050" y="15456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last section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day, we’ll make changes and add new files using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3000"/>
              <a:t>N</a:t>
            </a:r>
            <a:r>
              <a:rPr b="1" lang="en" sz="3000"/>
              <a:t>ano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0" name="Google Shape;1850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Scenario</a:t>
            </a:r>
            <a:endParaRPr/>
          </a:p>
        </p:txBody>
      </p:sp>
      <p:sp>
        <p:nvSpPr>
          <p:cNvPr id="1101" name="Google Shape;110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today’s exercises, you will: </a:t>
            </a:r>
            <a:endParaRPr/>
          </a:p>
        </p:txBody>
      </p:sp>
      <p:graphicFrame>
        <p:nvGraphicFramePr>
          <p:cNvPr id="1102" name="Google Shape;1102;p61"/>
          <p:cNvGraphicFramePr/>
          <p:nvPr/>
        </p:nvGraphicFramePr>
        <p:xfrm>
          <a:off x="470875" y="12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{585225C6-7E70-45F0-9EFC-FBAB8791CFC5}</a:tableStyleId>
              </a:tblPr>
              <a:tblGrid>
                <a:gridCol w="2782900"/>
                <a:gridCol w="2782900"/>
                <a:gridCol w="2782900"/>
              </a:tblGrid>
              <a:tr h="675750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Investigate a malfunctioning Linux server reported to be running more slowly than usual. 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dentify suspicious activity on the system and then contain it.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Methodology will include: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solidFill>
                      <a:srgbClr val="F7EF6A"/>
                    </a:solidFill>
                  </a:tcPr>
                </a:tc>
              </a:tr>
              <a:tr h="67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files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solidFill>
                      <a:srgbClr val="F7EF6A"/>
                    </a:solidFill>
                  </a:tcPr>
                </a:tc>
              </a:tr>
              <a:tr h="67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processes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solidFill>
                      <a:srgbClr val="F7EF6A"/>
                    </a:solidFill>
                  </a:tcPr>
                </a:tc>
              </a:tr>
              <a:tr h="67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talling security packages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solidFill>
                      <a:srgbClr val="F7EF6A"/>
                    </a:solidFill>
                  </a:tcPr>
                </a:tc>
              </a:tr>
              <a:tr h="67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Configuring security services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solidFill>
                      <a:srgbClr val="F7EF6A"/>
                    </a:solidFill>
                  </a:tcPr>
                </a:tc>
              </a:tr>
            </a:tbl>
          </a:graphicData>
        </a:graphic>
      </p:graphicFrame>
      <p:pic>
        <p:nvPicPr>
          <p:cNvPr id="1103" name="Google Shape;11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5" y="3128325"/>
            <a:ext cx="1599678" cy="11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717" y="2896900"/>
            <a:ext cx="1543000" cy="14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Google Shape;185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2"/>
          <p:cNvSpPr txBox="1"/>
          <p:nvPr>
            <p:ph type="title"/>
          </p:nvPr>
        </p:nvSpPr>
        <p:spPr>
          <a:xfrm>
            <a:off x="94375" y="105925"/>
            <a:ext cx="8871300" cy="1029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After investigating files, stopping malicious processes, and installing tools to help us audit a system, we need a method for</a:t>
            </a: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 keeping lists of our findings</a:t>
            </a: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editing system and configuration files</a:t>
            </a: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7" name="Google Shape;1857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3"/>
          <p:cNvSpPr txBox="1"/>
          <p:nvPr>
            <p:ph idx="1" type="subTitle"/>
          </p:nvPr>
        </p:nvSpPr>
        <p:spPr>
          <a:xfrm>
            <a:off x="0" y="1007825"/>
            <a:ext cx="4747800" cy="291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Since many Linux distributions lack a GUI, editing files using the command line is a common task and essential skill for administrator. </a:t>
            </a:r>
            <a:endParaRPr b="1" sz="2400"/>
          </a:p>
        </p:txBody>
      </p:sp>
      <p:sp>
        <p:nvSpPr>
          <p:cNvPr id="1865" name="Google Shape;186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6" name="Google Shape;186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675975"/>
            <a:ext cx="4270801" cy="42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Nano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many text editors available, we will be using Nano for the following reasons: </a:t>
            </a:r>
            <a:endParaRPr/>
          </a:p>
        </p:txBody>
      </p:sp>
      <p:sp>
        <p:nvSpPr>
          <p:cNvPr id="1874" name="Google Shape;1874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44"/>
          <p:cNvSpPr txBox="1"/>
          <p:nvPr>
            <p:ph idx="3" type="subTitle"/>
          </p:nvPr>
        </p:nvSpPr>
        <p:spPr>
          <a:xfrm>
            <a:off x="633425" y="2135825"/>
            <a:ext cx="36528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Nano is the default text editor across most Linux distributions.</a:t>
            </a:r>
            <a:endParaRPr sz="1800"/>
          </a:p>
        </p:txBody>
      </p:sp>
      <p:sp>
        <p:nvSpPr>
          <p:cNvPr id="1876" name="Google Shape;1876;p14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D</a:t>
            </a:r>
            <a:r>
              <a:rPr b="1" lang="en" sz="1800">
                <a:solidFill>
                  <a:schemeClr val="dk1"/>
                </a:solidFill>
              </a:rPr>
              <a:t>efault Text Editor </a:t>
            </a:r>
            <a:endParaRPr b="1" sz="1800"/>
          </a:p>
        </p:txBody>
      </p:sp>
      <p:sp>
        <p:nvSpPr>
          <p:cNvPr id="1877" name="Google Shape;1877;p144"/>
          <p:cNvSpPr txBox="1"/>
          <p:nvPr>
            <p:ph idx="5" type="subTitle"/>
          </p:nvPr>
        </p:nvSpPr>
        <p:spPr>
          <a:xfrm>
            <a:off x="5112400" y="2138100"/>
            <a:ext cx="36528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 editors, such as emacs and vim, while powerful, have steep learning curves and are more appropriate for seasoned professionals. </a:t>
            </a:r>
            <a:endParaRPr sz="1800"/>
          </a:p>
        </p:txBody>
      </p:sp>
      <p:sp>
        <p:nvSpPr>
          <p:cNvPr id="1878" name="Google Shape;1878;p14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L</a:t>
            </a:r>
            <a:r>
              <a:rPr b="1" lang="en" sz="1800">
                <a:solidFill>
                  <a:schemeClr val="dk1"/>
                </a:solidFill>
              </a:rPr>
              <a:t>earning Curves</a:t>
            </a:r>
            <a:endParaRPr b="1" sz="1800"/>
          </a:p>
        </p:txBody>
      </p:sp>
      <p:sp>
        <p:nvSpPr>
          <p:cNvPr id="1879" name="Google Shape;1879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885" name="Google Shape;1885;p145"/>
          <p:cNvSpPr txBox="1"/>
          <p:nvPr>
            <p:ph idx="1" type="subTitle"/>
          </p:nvPr>
        </p:nvSpPr>
        <p:spPr>
          <a:xfrm>
            <a:off x="0" y="675975"/>
            <a:ext cx="4814100" cy="1171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will create a message displayed to all users who log into our system.</a:t>
            </a:r>
            <a:endParaRPr/>
          </a:p>
        </p:txBody>
      </p:sp>
      <p:sp>
        <p:nvSpPr>
          <p:cNvPr id="1886" name="Google Shape;1886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7" name="Google Shape;188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25" y="1087525"/>
            <a:ext cx="4455350" cy="36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45"/>
          <p:cNvSpPr/>
          <p:nvPr/>
        </p:nvSpPr>
        <p:spPr>
          <a:xfrm>
            <a:off x="432775" y="1918375"/>
            <a:ext cx="3937800" cy="2376300"/>
          </a:xfrm>
          <a:prstGeom prst="flowChartAlternateProcess">
            <a:avLst/>
          </a:prstGeom>
          <a:solidFill>
            <a:srgbClr val="00A5FF">
              <a:alpha val="50840"/>
            </a:srgbClr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senior administrator has asked that we set up a message alerting users that our system will be “down for maintenance.”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way, we can conduct our audit with out users making further changes.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Scenario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 need to use Nano to create and edit the</a:t>
            </a:r>
            <a:br>
              <a:rPr lang="en"/>
            </a:b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/etc/motd</a:t>
            </a:r>
            <a:r>
              <a:rPr lang="en"/>
              <a:t> file. </a:t>
            </a:r>
            <a:endParaRPr/>
          </a:p>
        </p:txBody>
      </p:sp>
      <p:sp>
        <p:nvSpPr>
          <p:cNvPr id="1896" name="Google Shape;189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7" name="Google Shape;189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6"/>
          <p:cNvSpPr txBox="1"/>
          <p:nvPr>
            <p:ph idx="1" type="subTitle"/>
          </p:nvPr>
        </p:nvSpPr>
        <p:spPr>
          <a:xfrm>
            <a:off x="0" y="1513575"/>
            <a:ext cx="4494600" cy="1212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motd</a:t>
            </a:r>
            <a:r>
              <a:rPr lang="en"/>
              <a:t> stands for “message of the day” and will display a message to any user who logs in successfully. </a:t>
            </a:r>
            <a:endParaRPr/>
          </a:p>
        </p:txBody>
      </p:sp>
      <p:sp>
        <p:nvSpPr>
          <p:cNvPr id="1899" name="Google Shape;1899;p146"/>
          <p:cNvSpPr txBox="1"/>
          <p:nvPr>
            <p:ph idx="1" type="subTitle"/>
          </p:nvPr>
        </p:nvSpPr>
        <p:spPr>
          <a:xfrm>
            <a:off x="4649400" y="1511808"/>
            <a:ext cx="4494600" cy="1212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also add a message to the </a:t>
            </a: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motd</a:t>
            </a:r>
            <a:r>
              <a:rPr lang="en"/>
              <a:t> file that warns users not to use or alter the system while it is down for maintenance. </a:t>
            </a:r>
            <a:endParaRPr/>
          </a:p>
        </p:txBody>
      </p:sp>
      <p:pic>
        <p:nvPicPr>
          <p:cNvPr id="1900" name="Google Shape;19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451" y="2868163"/>
            <a:ext cx="1546499" cy="1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112" y="2972075"/>
            <a:ext cx="1920377" cy="10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4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Nano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9" name="Google Shape;1909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4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Name three of the most important Linux distributions.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Navigate the Linux file structure using the command line.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Manage processes with the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</a:t>
            </a:r>
            <a:r>
              <a:rPr lang="en" sz="1800">
                <a:solidFill>
                  <a:schemeClr val="dk1"/>
                </a:solidFill>
              </a:rPr>
              <a:t>ommands.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Install packages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Edit configuration files using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8" name="Google Shape;1918;p148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8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8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8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8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